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notesMasterIdLst>
    <p:notesMasterId r:id="rId26"/>
  </p:notesMasterIdLst>
  <p:sldSz cx="14630400" cy="8229600"/>
  <p:notesSz cx="8229600" cy="14630400"/>
  <p:embeddedFontLst>
    <p:embeddedFont>
      <p:font typeface="Instrument Sans Semi Bold"/>
      <p:regular r:id="rId31"/>
    </p:embeddedFont>
    <p:embeddedFont>
      <p:font typeface="Instrument Sans Semi Bold"/>
      <p:regular r:id="rId32"/>
    </p:embeddedFont>
    <p:embeddedFont>
      <p:font typeface="Instrument Sans Semi Bold"/>
      <p:regular r:id="rId33"/>
    </p:embeddedFont>
    <p:embeddedFont>
      <p:font typeface="Instrument Sans Semi Bold"/>
      <p:regular r:id="rId34"/>
    </p:embeddedFont>
    <p:embeddedFont>
      <p:font typeface="Instrument Sans Medium"/>
      <p:regular r:id="rId35"/>
    </p:embeddedFont>
    <p:embeddedFont>
      <p:font typeface="Instrument Sans Medium"/>
      <p:regular r:id="rId36"/>
    </p:embeddedFont>
    <p:embeddedFont>
      <p:font typeface="Instrument Sans Medium"/>
      <p:regular r:id="rId37"/>
    </p:embeddedFont>
    <p:embeddedFont>
      <p:font typeface="Instrument Sans Medium"/>
      <p:regular r:id="rId3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31" Type="http://schemas.openxmlformats.org/officeDocument/2006/relationships/font" Target="fonts/font1.fntdata"/><Relationship Id="rId32" Type="http://schemas.openxmlformats.org/officeDocument/2006/relationships/font" Target="fonts/font2.fntdata"/><Relationship Id="rId33" Type="http://schemas.openxmlformats.org/officeDocument/2006/relationships/font" Target="fonts/font3.fntdata"/><Relationship Id="rId34" Type="http://schemas.openxmlformats.org/officeDocument/2006/relationships/font" Target="fonts/font4.fntdata"/><Relationship Id="rId35" Type="http://schemas.openxmlformats.org/officeDocument/2006/relationships/font" Target="fonts/font5.fntdata"/><Relationship Id="rId36" Type="http://schemas.openxmlformats.org/officeDocument/2006/relationships/font" Target="fonts/font6.fntdata"/><Relationship Id="rId37" Type="http://schemas.openxmlformats.org/officeDocument/2006/relationships/font" Target="fonts/font7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svg"/><Relationship Id="rId3" Type="http://schemas.openxmlformats.org/officeDocument/2006/relationships/image" Target="../media/image-14-3.png"/><Relationship Id="rId4" Type="http://schemas.openxmlformats.org/officeDocument/2006/relationships/image" Target="../media/image-14-4.svg"/><Relationship Id="rId5" Type="http://schemas.openxmlformats.org/officeDocument/2006/relationships/image" Target="../media/image-14-5.png"/><Relationship Id="rId6" Type="http://schemas.openxmlformats.org/officeDocument/2006/relationships/image" Target="../media/image-14-6.svg"/><Relationship Id="rId7" Type="http://schemas.openxmlformats.org/officeDocument/2006/relationships/slideLayout" Target="../slideLayouts/slideLayout15.xml"/><Relationship Id="rId8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svg"/><Relationship Id="rId3" Type="http://schemas.openxmlformats.org/officeDocument/2006/relationships/image" Target="../media/image-22-3.png"/><Relationship Id="rId4" Type="http://schemas.openxmlformats.org/officeDocument/2006/relationships/image" Target="../media/image-22-4.svg"/><Relationship Id="rId5" Type="http://schemas.openxmlformats.org/officeDocument/2006/relationships/image" Target="../media/image-22-5.png"/><Relationship Id="rId6" Type="http://schemas.openxmlformats.org/officeDocument/2006/relationships/image" Target="../media/image-22-6.svg"/><Relationship Id="rId7" Type="http://schemas.openxmlformats.org/officeDocument/2006/relationships/slideLayout" Target="../slideLayouts/slideLayout23.xml"/><Relationship Id="rId8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ornellsecurity.com" TargetMode="External"/><Relationship Id="rId2" Type="http://schemas.openxmlformats.org/officeDocument/2006/relationships/hyperlink" Target="mailto:npcornell@gmail.com" TargetMode="External"/><Relationship Id="rId3" Type="http://schemas.openxmlformats.org/officeDocument/2006/relationships/image" Target="../media/image-24-1.png"/><Relationship Id="rId4" Type="http://schemas.openxmlformats.org/officeDocument/2006/relationships/image" Target="../media/image-24-2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slideLayout" Target="../slideLayouts/slideLayout10.xml"/><Relationship Id="rId1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When Cyber Meets the Spectrum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5448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Satellite Cybersecurity and the Convergence of SIGINT, ICS &amp; AppSec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99526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Norris Cornell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| BSides Delaware 2025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4241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Proving the Threat: UT Austin GPS Spoofing Research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288934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84C1FA"/>
          </a:solidFill>
          <a:ln/>
        </p:spPr>
      </p:sp>
      <p:sp>
        <p:nvSpPr>
          <p:cNvPr id="5" name="Text 2"/>
          <p:cNvSpPr/>
          <p:nvPr/>
        </p:nvSpPr>
        <p:spPr>
          <a:xfrm>
            <a:off x="1091327" y="2780228"/>
            <a:ext cx="72588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UT Austin researchers demonstrated low-cost GPS spoofing using SDR hardware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392126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84C1FA"/>
          </a:solidFill>
          <a:ln/>
        </p:spPr>
      </p:sp>
      <p:sp>
        <p:nvSpPr>
          <p:cNvPr id="7" name="Text 4"/>
          <p:cNvSpPr/>
          <p:nvPr/>
        </p:nvSpPr>
        <p:spPr>
          <a:xfrm>
            <a:off x="1091327" y="3812143"/>
            <a:ext cx="7258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Used a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AEE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$3,000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software-defined radio rig to take control of a GPS-guided yacht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463563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84C1FA"/>
          </a:solidFill>
          <a:ln/>
        </p:spPr>
      </p:sp>
      <p:sp>
        <p:nvSpPr>
          <p:cNvPr id="9" name="Text 6"/>
          <p:cNvSpPr/>
          <p:nvPr/>
        </p:nvSpPr>
        <p:spPr>
          <a:xfrm>
            <a:off x="1091327" y="4526518"/>
            <a:ext cx="7258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Demonstrated the ability to shift GPS signals without alarms being triggered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93790" y="535001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84C1FA"/>
          </a:solidFill>
          <a:ln/>
        </p:spPr>
      </p:sp>
      <p:sp>
        <p:nvSpPr>
          <p:cNvPr id="11" name="Text 8"/>
          <p:cNvSpPr/>
          <p:nvPr/>
        </p:nvSpPr>
        <p:spPr>
          <a:xfrm>
            <a:off x="1091327" y="5240893"/>
            <a:ext cx="7258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ship's systems believed it was on course — even as it drifted off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93790" y="606438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84C1FA"/>
          </a:solidFill>
          <a:ln/>
        </p:spPr>
      </p:sp>
      <p:sp>
        <p:nvSpPr>
          <p:cNvPr id="13" name="Text 10"/>
          <p:cNvSpPr/>
          <p:nvPr/>
        </p:nvSpPr>
        <p:spPr>
          <a:xfrm>
            <a:off x="1091327" y="5955268"/>
            <a:ext cx="7258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Proved that critical infrastructure relying on GPS can be silently deceived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93790" y="677876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84C1FA"/>
          </a:solidFill>
          <a:ln/>
        </p:spPr>
      </p:sp>
      <p:sp>
        <p:nvSpPr>
          <p:cNvPr id="15" name="Text 12"/>
          <p:cNvSpPr/>
          <p:nvPr/>
        </p:nvSpPr>
        <p:spPr>
          <a:xfrm>
            <a:off x="1091327" y="6669643"/>
            <a:ext cx="72588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Today, similar spoofing kits can be built for under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AEE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$500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0476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endParaRPr lang="en-US" sz="3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1068"/>
            <a:ext cx="130428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Traditional attacks target networks. Satellite attacks target signals — before networks even see them.</a:t>
            </a:r>
            <a:endParaRPr lang="en-US" sz="5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1405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GNSS Spoofing 101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93178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Attackers use low-cost SDR equipment to broadcast false GPS signals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231874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Spoofed signals overpower authentic ones, silently deceiving receivers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270569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Timing and location data are manipulated — with no alerts triggered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3246477"/>
            <a:ext cx="595313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73860" y="3444835"/>
            <a:ext cx="27557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Real Signal Transmitted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073860" y="3874056"/>
            <a:ext cx="67627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Authentic GPS satellites broadcast timing and location data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846" y="4635579"/>
            <a:ext cx="595313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71517" y="4833937"/>
            <a:ext cx="32467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Fake Broadcast Overpowers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371517" y="5263158"/>
            <a:ext cx="64650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Attacker transmits stronger false signals using SDR equipment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502" y="6024682"/>
            <a:ext cx="595313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69173" y="62230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Receiver Deceived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669173" y="6652260"/>
            <a:ext cx="6167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Device locks onto fake signal and reports false timing or location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2635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Attackers capture legitimate GPS signals and rebroadcast them with a delay</a:t>
            </a:r>
            <a:endParaRPr lang="en-US" sz="1550" dirty="0"/>
          </a:p>
        </p:txBody>
      </p:sp>
      <p:sp>
        <p:nvSpPr>
          <p:cNvPr id="3" name="Text 1"/>
          <p:cNvSpPr/>
          <p:nvPr/>
        </p:nvSpPr>
        <p:spPr>
          <a:xfrm>
            <a:off x="793790" y="261330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Even 2–3 second timing shifts can desynchronize control systems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00025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Small delays trigger phase errors, false readings, and critical disruptions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541038"/>
            <a:ext cx="595313" cy="59531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37109" y="37084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Power Grid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637109" y="4137660"/>
            <a:ext cx="33388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2–3 second GPS delay skews timing signals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637109" y="4842153"/>
            <a:ext cx="33388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False phase angles trigger relay misfires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637109" y="5546646"/>
            <a:ext cx="33388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Causes grid instability or localized outages</a:t>
            </a:r>
            <a:endParaRPr lang="en-US" sz="15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541038"/>
            <a:ext cx="595313" cy="59531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067306" y="37084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Maritime AIS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6067306" y="4137660"/>
            <a:ext cx="33389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GPS spoofing creates "ghost ships"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6067306" y="4842153"/>
            <a:ext cx="33389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Vessels appear hundreds of meters off course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6067306" y="5546646"/>
            <a:ext cx="33389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Increases collision and navigation risks</a:t>
            </a:r>
            <a:endParaRPr lang="en-US" sz="15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4302" y="3541038"/>
            <a:ext cx="595313" cy="59531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497622" y="37084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SCADA &amp; 5G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10497622" y="4137660"/>
            <a:ext cx="33389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Lost sync between distributed systems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10497622" y="4842153"/>
            <a:ext cx="33389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Timing drift disrupts control commands</a:t>
            </a:r>
            <a:endParaRPr lang="en-US" sz="1550" dirty="0"/>
          </a:p>
        </p:txBody>
      </p:sp>
      <p:sp>
        <p:nvSpPr>
          <p:cNvPr id="19" name="Text 14"/>
          <p:cNvSpPr/>
          <p:nvPr/>
        </p:nvSpPr>
        <p:spPr>
          <a:xfrm>
            <a:off x="10497622" y="5546646"/>
            <a:ext cx="33389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Causes network handoff and automation errors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9460" y="302300"/>
            <a:ext cx="482774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When the Orchestra Falls Out of Sync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439460" y="865227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ICS systems operate like orchestras — every device plays its part based on a shared timing source.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39460" y="1164550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When timing drifts, controllers and sensors fall out of sync.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439460" y="1463873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result: false readings, unnecessary shutdowns, and data chaos.</a:t>
            </a:r>
            <a:endParaRPr lang="en-US" sz="8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460" y="1763197"/>
            <a:ext cx="8790861" cy="527446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39460" y="7161252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Even a 1-second delay can turn harmony into chaos.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439460" y="7460575"/>
            <a:ext cx="13751481" cy="466606"/>
          </a:xfrm>
          <a:prstGeom prst="roundRect">
            <a:avLst>
              <a:gd name="adj" fmla="val 21195"/>
            </a:avLst>
          </a:prstGeom>
          <a:solidFill>
            <a:srgbClr val="B5DAFC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5" y="7623572"/>
            <a:ext cx="137279" cy="10977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6290" y="7597735"/>
            <a:ext cx="13284875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single timing delay can make the entire system play out of tune.</a:t>
            </a:r>
            <a:endParaRPr lang="en-US" sz="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9460" y="302300"/>
            <a:ext cx="4194929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When the Dominoes Start to Fall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439460" y="865227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ICS failures often start with one bad data point.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39460" y="1164550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False timing or sensor input triggers wrong control actions.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439460" y="1463873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Those actions cascade across interconnected systems.</a:t>
            </a:r>
            <a:endParaRPr lang="en-US" sz="8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460" y="1763197"/>
            <a:ext cx="8790861" cy="527446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39460" y="7161252"/>
            <a:ext cx="13751481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Small timing errors can cascade into large-scale outages.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439460" y="7460575"/>
            <a:ext cx="13751481" cy="466606"/>
          </a:xfrm>
          <a:prstGeom prst="roundRect">
            <a:avLst>
              <a:gd name="adj" fmla="val 21195"/>
            </a:avLst>
          </a:prstGeom>
          <a:solidFill>
            <a:srgbClr val="B5DAFC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5" y="7623572"/>
            <a:ext cx="137279" cy="10977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6290" y="7597735"/>
            <a:ext cx="13284875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 complex systems, one false signal can start a chain reaction.</a:t>
            </a:r>
            <a:endParaRPr lang="en-US" sz="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301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334" y="529590"/>
            <a:ext cx="7603331" cy="1203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Ukraine: A Live GPS Warfare Testbed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70334" y="2022158"/>
            <a:ext cx="760333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conflict in Ukraine showcases operational GPS warfare, with documented attacks confirming these threats are real and active.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70334" y="2927271"/>
            <a:ext cx="2407325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Overview: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70334" y="3516987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Ukraine has become the world's first large-scale GPS warfare testbed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70334" y="3892510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Thousands of real interference events confirm active signal attacks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70334" y="4489490"/>
            <a:ext cx="2407325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Key Metrics: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70334" y="5079206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1,200+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GPS disruptions (2025 alone)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70334" y="5454729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300+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ghost ships per month (false AIS data)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770334" y="5830253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2–3s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timing delays disrupting automation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70334" y="6427232"/>
            <a:ext cx="2407325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Takeaway: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770334" y="7016948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Even small timing shifts can mislead power grids, ships, and comms systems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70334" y="7392472"/>
            <a:ext cx="760333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These attacks prove GPS spoofing is operational — not theoretical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3823"/>
            <a:ext cx="5125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Hybrid Attack Surface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63197"/>
            <a:ext cx="39113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When Cyber Meets the Spectrum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37101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RF manipulation combines with software vulnerabilities to create hybrid attacks that evade traditional security controls. These attacks operate across multiple layers simultaneously.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229332"/>
            <a:ext cx="13042821" cy="2870002"/>
          </a:xfrm>
          <a:prstGeom prst="roundRect">
            <a:avLst>
              <a:gd name="adj" fmla="val 6224"/>
            </a:avLst>
          </a:prstGeom>
          <a:solidFill>
            <a:srgbClr val="CEE6FD"/>
          </a:solidFill>
          <a:ln/>
        </p:spPr>
      </p:sp>
      <p:sp>
        <p:nvSpPr>
          <p:cNvPr id="6" name="Shape 4"/>
          <p:cNvSpPr/>
          <p:nvPr/>
        </p:nvSpPr>
        <p:spPr>
          <a:xfrm>
            <a:off x="793790" y="3229332"/>
            <a:ext cx="4347567" cy="2870002"/>
          </a:xfrm>
          <a:prstGeom prst="roundRect">
            <a:avLst>
              <a:gd name="adj" fmla="val 6224"/>
            </a:avLst>
          </a:prstGeom>
          <a:solidFill>
            <a:srgbClr val="CEE6FD"/>
          </a:solidFill>
          <a:ln/>
        </p:spPr>
      </p:sp>
      <p:sp>
        <p:nvSpPr>
          <p:cNvPr id="7" name="Text 5"/>
          <p:cNvSpPr/>
          <p:nvPr/>
        </p:nvSpPr>
        <p:spPr>
          <a:xfrm>
            <a:off x="992148" y="34276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RF Layer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2148" y="3856911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Spoofing, jamming, and relay-delay attacks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92148" y="4561403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Manipulates physical signal layer before data forms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92148" y="5265896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Undetectable by most traditional cybersecurity tools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5141357" y="3229332"/>
            <a:ext cx="4347567" cy="2870002"/>
          </a:xfrm>
          <a:prstGeom prst="rect">
            <a:avLst/>
          </a:prstGeom>
          <a:solidFill>
            <a:srgbClr val="CEE6FD"/>
          </a:solidFill>
          <a:ln/>
        </p:spPr>
      </p:sp>
      <p:sp>
        <p:nvSpPr>
          <p:cNvPr id="12" name="Shape 10"/>
          <p:cNvSpPr/>
          <p:nvPr/>
        </p:nvSpPr>
        <p:spPr>
          <a:xfrm>
            <a:off x="5141357" y="3229332"/>
            <a:ext cx="22860" cy="2870002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</p:sp>
      <p:sp>
        <p:nvSpPr>
          <p:cNvPr id="13" name="Text 11"/>
          <p:cNvSpPr/>
          <p:nvPr/>
        </p:nvSpPr>
        <p:spPr>
          <a:xfrm>
            <a:off x="5339715" y="34276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Network Layer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339715" y="3856911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Corrupted data appears as legitimate traffic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5339715" y="4561403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Perimeter defenses fail to recognize altered timing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5339715" y="5265896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Bridge between physical and logical compromise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9488924" y="3229332"/>
            <a:ext cx="4347567" cy="2870002"/>
          </a:xfrm>
          <a:prstGeom prst="rect">
            <a:avLst/>
          </a:prstGeom>
          <a:solidFill>
            <a:srgbClr val="CEE6FD"/>
          </a:solidFill>
          <a:ln/>
        </p:spPr>
      </p:sp>
      <p:sp>
        <p:nvSpPr>
          <p:cNvPr id="18" name="Shape 16"/>
          <p:cNvSpPr/>
          <p:nvPr/>
        </p:nvSpPr>
        <p:spPr>
          <a:xfrm>
            <a:off x="9488924" y="3229332"/>
            <a:ext cx="22860" cy="2870002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</p:sp>
      <p:sp>
        <p:nvSpPr>
          <p:cNvPr id="19" name="Text 17"/>
          <p:cNvSpPr/>
          <p:nvPr/>
        </p:nvSpPr>
        <p:spPr>
          <a:xfrm>
            <a:off x="9687282" y="34276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Application Layer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687282" y="3856911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False data triggers incorrect automation actions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687282" y="4561403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Software trusts bad input without validation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9687282" y="5265896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System errors ripple through critical operations</a:t>
            </a:r>
            <a:endParaRPr lang="en-US" sz="1550" dirty="0"/>
          </a:p>
        </p:txBody>
      </p:sp>
      <p:sp>
        <p:nvSpPr>
          <p:cNvPr id="23" name="Shape 21"/>
          <p:cNvSpPr/>
          <p:nvPr/>
        </p:nvSpPr>
        <p:spPr>
          <a:xfrm>
            <a:off x="793790" y="6322576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B5DAFC"/>
          </a:solidFill>
          <a:ln/>
        </p:spPr>
      </p:sp>
      <p:pic>
        <p:nvPicPr>
          <p:cNvPr id="2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617851"/>
            <a:ext cx="248007" cy="198358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1438513" y="6570464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New blind spots emerge where physics meets logic — attackers exploit the gaps between disciplines.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6868"/>
            <a:ext cx="63967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Defense-in-Depth Strategy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7378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Protecting against satellite-layer threats requires visibility and validation across all layers — from RF monitoring to operator training.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214563"/>
            <a:ext cx="13042821" cy="1190744"/>
          </a:xfrm>
          <a:prstGeom prst="roundRect">
            <a:avLst>
              <a:gd name="adj" fmla="val 15001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6650" y="2237423"/>
            <a:ext cx="793790" cy="1145024"/>
          </a:xfrm>
          <a:prstGeom prst="roundRect">
            <a:avLst>
              <a:gd name="adj" fmla="val 19047"/>
            </a:avLst>
          </a:prstGeom>
          <a:solidFill>
            <a:srgbClr val="CEE6FD"/>
          </a:solidFill>
          <a:ln/>
        </p:spPr>
      </p:sp>
      <p:sp>
        <p:nvSpPr>
          <p:cNvPr id="6" name="Text 4"/>
          <p:cNvSpPr/>
          <p:nvPr/>
        </p:nvSpPr>
        <p:spPr>
          <a:xfrm>
            <a:off x="1064657" y="262389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808798" y="24357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RF Layer Defense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808798" y="2865001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GNSS hardening, spectrum monitoring, and signal authentication to detect spoofing and jamming attempts.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603665"/>
            <a:ext cx="13042821" cy="1190744"/>
          </a:xfrm>
          <a:prstGeom prst="roundRect">
            <a:avLst>
              <a:gd name="adj" fmla="val 15001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816650" y="3626525"/>
            <a:ext cx="793790" cy="1145024"/>
          </a:xfrm>
          <a:prstGeom prst="roundRect">
            <a:avLst>
              <a:gd name="adj" fmla="val 19047"/>
            </a:avLst>
          </a:prstGeom>
          <a:solidFill>
            <a:srgbClr val="CEE6FD"/>
          </a:solidFill>
          <a:ln/>
        </p:spPr>
      </p:sp>
      <p:sp>
        <p:nvSpPr>
          <p:cNvPr id="11" name="Text 9"/>
          <p:cNvSpPr/>
          <p:nvPr/>
        </p:nvSpPr>
        <p:spPr>
          <a:xfrm>
            <a:off x="1064657" y="401300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1808798" y="3824883"/>
            <a:ext cx="27060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Network Layer Defense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1808798" y="4254103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SATCOM DMZs, encryption, and segmentation to isolate satellite communications from critical systems.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4992767"/>
            <a:ext cx="13042821" cy="1190744"/>
          </a:xfrm>
          <a:prstGeom prst="roundRect">
            <a:avLst>
              <a:gd name="adj" fmla="val 15001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816650" y="5015627"/>
            <a:ext cx="793790" cy="1145024"/>
          </a:xfrm>
          <a:prstGeom prst="roundRect">
            <a:avLst>
              <a:gd name="adj" fmla="val 19047"/>
            </a:avLst>
          </a:prstGeom>
          <a:solidFill>
            <a:srgbClr val="CEE6FD"/>
          </a:solidFill>
          <a:ln/>
        </p:spPr>
      </p:sp>
      <p:sp>
        <p:nvSpPr>
          <p:cNvPr id="16" name="Text 14"/>
          <p:cNvSpPr/>
          <p:nvPr/>
        </p:nvSpPr>
        <p:spPr>
          <a:xfrm>
            <a:off x="1064657" y="540210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808798" y="5213985"/>
            <a:ext cx="30569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Application Layer Defense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808798" y="5643205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Timestamp validation, input sanitization, and anomaly detection to catch manipulated data.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93790" y="6381869"/>
            <a:ext cx="13042821" cy="1190744"/>
          </a:xfrm>
          <a:prstGeom prst="roundRect">
            <a:avLst>
              <a:gd name="adj" fmla="val 15001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816650" y="6404729"/>
            <a:ext cx="793790" cy="1145024"/>
          </a:xfrm>
          <a:prstGeom prst="roundRect">
            <a:avLst>
              <a:gd name="adj" fmla="val 19047"/>
            </a:avLst>
          </a:prstGeom>
          <a:solidFill>
            <a:srgbClr val="CEE6FD"/>
          </a:solidFill>
          <a:ln/>
        </p:spPr>
      </p:sp>
      <p:sp>
        <p:nvSpPr>
          <p:cNvPr id="21" name="Text 19"/>
          <p:cNvSpPr/>
          <p:nvPr/>
        </p:nvSpPr>
        <p:spPr>
          <a:xfrm>
            <a:off x="1064657" y="679120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1808798" y="66030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Operational Defense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1808798" y="7032308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Training and tabletop exercises to prepare operators for degraded satellite conditions.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7759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Invisible Layer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595324"/>
            <a:ext cx="75564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Every millisecond of uptime depends on signals we can't see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546044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Satellites enable timing and synchronization for critical systems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84739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These signals are trusted but rarely verified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623435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invisible layer quietly sustains global operations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126" y="2766179"/>
            <a:ext cx="4690824" cy="26972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1038"/>
            <a:ext cx="59626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Monday-Morning Actions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380411"/>
            <a:ext cx="50251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You Don't Need a Million-Dollar Lab to Start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280190" y="1988225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</p:sp>
      <p:sp>
        <p:nvSpPr>
          <p:cNvPr id="6" name="Text 3"/>
          <p:cNvSpPr/>
          <p:nvPr/>
        </p:nvSpPr>
        <p:spPr>
          <a:xfrm>
            <a:off x="6354604" y="202543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6925032" y="2056448"/>
            <a:ext cx="36378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Add Satellites to Threat Models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925032" y="2485668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Add satellites, GNSS, and SATCOM to your threat models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925032" y="2872621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Acknowledge RF-layer risks in your attack surface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925032" y="3259574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Include timing signal dependencies in assessments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3973949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</p:sp>
      <p:sp>
        <p:nvSpPr>
          <p:cNvPr id="12" name="Text 9"/>
          <p:cNvSpPr/>
          <p:nvPr/>
        </p:nvSpPr>
        <p:spPr>
          <a:xfrm>
            <a:off x="6354604" y="401115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6925032" y="4042172"/>
            <a:ext cx="28414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Inventory Dependencies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925032" y="4471392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Identify systems that rely on GPS timing or satellite comms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6925032" y="4858345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 gaps in visibility or monitoring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925032" y="5245298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Spot where GNSS disruption could affect safety or uptime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280190" y="5959673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</p:sp>
      <p:sp>
        <p:nvSpPr>
          <p:cNvPr id="18" name="Text 15"/>
          <p:cNvSpPr/>
          <p:nvPr/>
        </p:nvSpPr>
        <p:spPr>
          <a:xfrm>
            <a:off x="6354604" y="599688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6925032" y="6027896"/>
            <a:ext cx="33248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Implement One Control Now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6925032" y="6457117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Start with timestamp validation or GNSS monitoring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6925032" y="6844070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Choose one actionable step to harden your environment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6925032" y="7231023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Deploy a visible control this week — even if small</a:t>
            </a:r>
            <a:endParaRPr lang="en-US" sz="1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4603"/>
            <a:ext cx="13042821" cy="372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50"/>
              </a:lnSpc>
              <a:buNone/>
            </a:pPr>
            <a:r>
              <a:rPr lang="en-US" sz="7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invisible layer is now visible. What will you do about it?</a:t>
            </a:r>
            <a:endParaRPr lang="en-US" sz="7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2017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Key Takeaways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7084"/>
            <a:ext cx="4215289" cy="2572226"/>
          </a:xfrm>
          <a:prstGeom prst="roundRect">
            <a:avLst>
              <a:gd name="adj" fmla="val 6944"/>
            </a:avLst>
          </a:prstGeom>
          <a:solidFill>
            <a:srgbClr val="CEE6FD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35354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5859" y="3699034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329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Visibility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758333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Satellites are in your architecture but not your risk assessments — make them visible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3337084"/>
            <a:ext cx="4215408" cy="2572226"/>
          </a:xfrm>
          <a:prstGeom prst="roundRect">
            <a:avLst>
              <a:gd name="adj" fmla="val 6944"/>
            </a:avLst>
          </a:prstGeom>
          <a:solidFill>
            <a:srgbClr val="CEE6FD"/>
          </a:solidFill>
          <a:ln/>
        </p:spPr>
      </p:sp>
      <p:sp>
        <p:nvSpPr>
          <p:cNvPr id="9" name="Shape 6"/>
          <p:cNvSpPr/>
          <p:nvPr/>
        </p:nvSpPr>
        <p:spPr>
          <a:xfrm>
            <a:off x="5405795" y="35354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9506" y="3699034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4329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Validation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05795" y="4758333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Traditional controls can't see RF-layer attacks — validate inputs at every layer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3337084"/>
            <a:ext cx="4215289" cy="2572226"/>
          </a:xfrm>
          <a:prstGeom prst="roundRect">
            <a:avLst>
              <a:gd name="adj" fmla="val 6944"/>
            </a:avLst>
          </a:prstGeom>
          <a:solidFill>
            <a:srgbClr val="CEE6FD"/>
          </a:solidFill>
          <a:ln/>
        </p:spPr>
      </p:sp>
      <p:sp>
        <p:nvSpPr>
          <p:cNvPr id="14" name="Shape 10"/>
          <p:cNvSpPr/>
          <p:nvPr/>
        </p:nvSpPr>
        <p:spPr>
          <a:xfrm>
            <a:off x="9819561" y="35354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3272" y="3699034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4329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Action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19561" y="4758333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Adversaries already know these vulnerabilities — defenders must catch up now</a:t>
            </a:r>
            <a:endParaRPr lang="en-US" sz="15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9429"/>
            <a:ext cx="74206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Resources &amp; Acknowledgments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155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Organizations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7240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Space ISAC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109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DEF CON Aerospace Village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497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Hack-A-Sat Competition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3215521"/>
            <a:ext cx="26150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Standards &amp; Guidance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7240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NIST SP 800-82 Rev 3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1109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NIST IR 8401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4497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IEEE 1588 (PTP)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8848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IEEE C37.118 (Synchrophasors)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4950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These resources and communities provided the foundation for this research — from NIST and IEEE standards to hands-on learning at DEF CON Aerospace Village.</a:t>
            </a:r>
            <a:endParaRPr lang="en-US" sz="15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Thank You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6835" y="831056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Norris Cornell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396835" y="1116211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SCADA Cybersecurity Professional</a:t>
            </a: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396835" y="1364099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396835" y="1611987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u="sng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CornellSecurity | cybersecurity</a:t>
            </a:r>
            <a:endParaRPr lang="en-US" sz="750" dirty="0"/>
          </a:p>
        </p:txBody>
      </p:sp>
      <p:sp>
        <p:nvSpPr>
          <p:cNvPr id="7" name="Text 5"/>
          <p:cNvSpPr/>
          <p:nvPr/>
        </p:nvSpPr>
        <p:spPr>
          <a:xfrm>
            <a:off x="396835" y="1859875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Cornell Security | BSides Delaware 2025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396835" y="2107763"/>
            <a:ext cx="8205192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396835" y="2524125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Contact Information: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396835" y="2778323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Email: </a:t>
            </a:r>
            <a:pPr algn="l" indent="0" marL="0">
              <a:lnSpc>
                <a:spcPts val="1250"/>
              </a:lnSpc>
              <a:buNone/>
            </a:pPr>
            <a:r>
              <a:rPr lang="en-US" sz="750" u="sng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npcornell@gmail.com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396835" y="3026212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LinkedIn: Scan to Connect</a:t>
            </a:r>
            <a:endParaRPr lang="en-US" sz="7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3296364"/>
            <a:ext cx="3624620" cy="362462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96835" y="7032546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endParaRPr lang="en-US" sz="750" dirty="0"/>
          </a:p>
        </p:txBody>
      </p:sp>
      <p:sp>
        <p:nvSpPr>
          <p:cNvPr id="14" name="Shape 11"/>
          <p:cNvSpPr/>
          <p:nvPr/>
        </p:nvSpPr>
        <p:spPr>
          <a:xfrm>
            <a:off x="396835" y="7352273"/>
            <a:ext cx="8205192" cy="20003"/>
          </a:xfrm>
          <a:prstGeom prst="rect">
            <a:avLst/>
          </a:prstGeom>
          <a:solidFill>
            <a:srgbClr val="1E3063">
              <a:alpha val="50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396835" y="748379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Questions?</a:t>
            </a:r>
            <a:endParaRPr lang="en-US" sz="950" dirty="0"/>
          </a:p>
        </p:txBody>
      </p:sp>
      <p:sp>
        <p:nvSpPr>
          <p:cNvPr id="16" name="Text 13"/>
          <p:cNvSpPr/>
          <p:nvPr/>
        </p:nvSpPr>
        <p:spPr>
          <a:xfrm>
            <a:off x="396835" y="7737991"/>
            <a:ext cx="820519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Connect with me on LinkedIn, scan the QR code, or visit CornellSecurity.com to continue the conversation about satellite cybersecurity and OT defense.</a:t>
            </a:r>
            <a:endParaRPr lang="en-US" sz="75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583" y="843439"/>
            <a:ext cx="2197060" cy="34830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About the Speaker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854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Norris Cornell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12086" y="265592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Electrical engineering background; former electronics technician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304288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MS in SCADA Cybersecurity (Wilmington University)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2086" y="342983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Blue Team and IAM Specialist with controls experience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381678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Researcher focused on Satellite and OT Security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2086" y="420374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Presenter: BSides Delaware 2025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134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What This Talk Is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188256"/>
            <a:ext cx="4215289" cy="2870002"/>
          </a:xfrm>
          <a:prstGeom prst="roundRect">
            <a:avLst>
              <a:gd name="adj" fmla="val 6224"/>
            </a:avLst>
          </a:prstGeom>
          <a:solidFill>
            <a:srgbClr val="CEE6FD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3386614"/>
            <a:ext cx="25338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Not an Attack Tutorial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81583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 hacking walkthroughs or exploitation steps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2148" y="4520327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 offensive demonstrations or tools shown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2148" y="5224820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Focused on awareness and defense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188256"/>
            <a:ext cx="4215408" cy="2870002"/>
          </a:xfrm>
          <a:prstGeom prst="roundRect">
            <a:avLst>
              <a:gd name="adj" fmla="val 6224"/>
            </a:avLst>
          </a:prstGeom>
          <a:solidFill>
            <a:srgbClr val="CEE6FD"/>
          </a:solidFill>
          <a:ln/>
        </p:spPr>
      </p:sp>
      <p:sp>
        <p:nvSpPr>
          <p:cNvPr id="9" name="Text 7"/>
          <p:cNvSpPr/>
          <p:nvPr/>
        </p:nvSpPr>
        <p:spPr>
          <a:xfrm>
            <a:off x="5405795" y="3386614"/>
            <a:ext cx="36181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Awareness of RF-Layer Threats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05795" y="3815834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Where cybersecurity meets the physics of signals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5405795" y="4520327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How radio interference and spoofing affect systems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05795" y="5224820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Real-world cases: GPS, satellites, SCADA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188256"/>
            <a:ext cx="4215289" cy="2870002"/>
          </a:xfrm>
          <a:prstGeom prst="roundRect">
            <a:avLst>
              <a:gd name="adj" fmla="val 6224"/>
            </a:avLst>
          </a:prstGeom>
          <a:solidFill>
            <a:srgbClr val="CEE6FD"/>
          </a:solidFill>
          <a:ln/>
        </p:spPr>
      </p:sp>
      <p:sp>
        <p:nvSpPr>
          <p:cNvPr id="14" name="Text 12"/>
          <p:cNvSpPr/>
          <p:nvPr/>
        </p:nvSpPr>
        <p:spPr>
          <a:xfrm>
            <a:off x="9819561" y="3386614"/>
            <a:ext cx="37271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Broadening Defenders' Visibility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819561" y="381583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Extend monitoring beyond endpoints and networks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819561" y="4520327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Include RF and spectrum in threat models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819561" y="5224820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Help defenders see what adversaries already know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1243" y="289560"/>
            <a:ext cx="2813923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Three Domains Collide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421243" y="829389"/>
            <a:ext cx="13787914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Where Industrial Control Systems, Signals Intelligence, and Application Security overlap — hybrid threat surfaces emerge that exploit vulnerabilities across all three domains simultaneously.</a:t>
            </a:r>
            <a:endParaRPr lang="en-US" sz="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4673" y="1116449"/>
            <a:ext cx="10340935" cy="96997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791956" y="2615883"/>
            <a:ext cx="5046369" cy="620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ICS/OT • Legacy protocols &amp; weak encryption • Safety-critical devices at risk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2465249" y="7889753"/>
            <a:ext cx="3495231" cy="930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SIGINT • RF spoofing &amp; jamming • GPS/GNSS timing attacks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669801" y="7734639"/>
            <a:ext cx="3495231" cy="1240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AppSec • Software &amp; API vulnerabilities • Misconfigurations exposing services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404171" y="4916738"/>
            <a:ext cx="2073355" cy="930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Spoofed sensor/control signals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8152754" y="5071851"/>
            <a:ext cx="2073355" cy="620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Vulnerable HMIs and gateways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730878" y="7424411"/>
            <a:ext cx="1168524" cy="1861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Signal-layer tampering + insecure apps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601617" y="5950829"/>
            <a:ext cx="1427046" cy="930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Hybrid threat surface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21243" y="10934700"/>
            <a:ext cx="13787914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Attackers exploit the gaps where software, hardware, and signals converge.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6947"/>
            <a:ext cx="60151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Cyber-Physical Stack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03859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25022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SCADA = Brain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84415" y="2931438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Makes decisions based on incoming data and sends control commands to field devices.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494603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3692962"/>
            <a:ext cx="41434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Communications = Nervous System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984415" y="4122182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Satellites and networks transmit signals between the brain and muscles.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85348"/>
            <a:ext cx="992267" cy="119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4883706"/>
            <a:ext cx="27321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Field Devices = Muscles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984415" y="5312926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Execute physical actions based on commands received from SCADA systems.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793790" y="6099334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B5DAFC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394609"/>
            <a:ext cx="248007" cy="19835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38513" y="6347222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When signals are corrupted, the brain misfires — and critical infrastructure reacts to false information.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36100"/>
            <a:ext cx="61124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IT vs OT Security Priorities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5301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Understanding the fundamental difference in security priorities is critical when defending operational technology environments.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93795"/>
            <a:ext cx="6422231" cy="2399705"/>
          </a:xfrm>
          <a:prstGeom prst="roundRect">
            <a:avLst>
              <a:gd name="adj" fmla="val 4573"/>
            </a:avLst>
          </a:prstGeom>
          <a:solidFill>
            <a:srgbClr val="FFFFFF"/>
          </a:solidFill>
          <a:ln w="22860">
            <a:solidFill>
              <a:srgbClr val="84C1F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693795"/>
            <a:ext cx="91440" cy="2399705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915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IT Security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34423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1"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Confidentiality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Keeping data secret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83588" y="473118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Integrity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Ensuring data accuracy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83588" y="511814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Availability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Maintaining uptime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3693795"/>
            <a:ext cx="6422231" cy="2399705"/>
          </a:xfrm>
          <a:prstGeom prst="roundRect">
            <a:avLst>
              <a:gd name="adj" fmla="val 4573"/>
            </a:avLst>
          </a:prstGeom>
          <a:solidFill>
            <a:srgbClr val="FFFFFF"/>
          </a:solidFill>
          <a:ln w="22860">
            <a:solidFill>
              <a:srgbClr val="FF5000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391519" y="3693795"/>
            <a:ext cx="91440" cy="2399705"/>
          </a:xfrm>
          <a:prstGeom prst="roundRect">
            <a:avLst>
              <a:gd name="adj" fmla="val 195349"/>
            </a:avLst>
          </a:prstGeom>
          <a:solidFill>
            <a:srgbClr val="FF5000"/>
          </a:solidFill>
          <a:ln/>
        </p:spPr>
      </p:sp>
      <p:sp>
        <p:nvSpPr>
          <p:cNvPr id="12" name="Text 10"/>
          <p:cNvSpPr/>
          <p:nvPr/>
        </p:nvSpPr>
        <p:spPr>
          <a:xfrm>
            <a:off x="7704177" y="3915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OT Security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704177" y="434423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1"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Safety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Preventing harm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704177" y="473118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Availability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Continuous operation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704177" y="511814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Integrity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Accurate control signals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704177" y="5554742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Downtime can mean damage or danger.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1330" y="248007"/>
            <a:ext cx="2867739" cy="18855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59348"/>
            <a:ext cx="54287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Satellite Blind Spot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770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591407"/>
            <a:ext cx="4215289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4736306"/>
            <a:ext cx="35167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ICS Protocols Lack Encryption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5165527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Many OT protocols send data in plain text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5248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 built-in authentication or integrity checks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256973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Easy targets for spoofing or command injection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207437" y="42770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5207437" y="4591407"/>
            <a:ext cx="4215408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2" name="Text 9"/>
          <p:cNvSpPr/>
          <p:nvPr/>
        </p:nvSpPr>
        <p:spPr>
          <a:xfrm>
            <a:off x="5207437" y="4736306"/>
            <a:ext cx="32171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Firewalls Can't See RF Layer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5207437" y="5165527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Firewalls inspect packets, not raw signals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5207437" y="5552480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RF manipulation happens before data formation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5207437" y="6256973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Traditional tools can't detect spectrum attacks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9621203" y="42770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9621203" y="4591407"/>
            <a:ext cx="4215289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8" name="Text 15"/>
          <p:cNvSpPr/>
          <p:nvPr/>
        </p:nvSpPr>
        <p:spPr>
          <a:xfrm>
            <a:off x="9621203" y="4736306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Attackers Strike Before Packets Exist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9621203" y="5475684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Compromise occurs at the signal source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9621203" y="5862637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Timing or data spoofing misleads control systems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9621203" y="656713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Defenses fail before data even reaches the network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442" y="467797"/>
            <a:ext cx="5933718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Viasat Attack Timeline – 2022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80442" y="1339572"/>
            <a:ext cx="1326951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closer look at the sequence of events that led to a major satellite network disruption.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7303770" y="1803083"/>
            <a:ext cx="22860" cy="5958959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5" name="Shape 3"/>
          <p:cNvSpPr/>
          <p:nvPr/>
        </p:nvSpPr>
        <p:spPr>
          <a:xfrm>
            <a:off x="6636425" y="1982986"/>
            <a:ext cx="510302" cy="2286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6" name="Shape 4"/>
          <p:cNvSpPr/>
          <p:nvPr/>
        </p:nvSpPr>
        <p:spPr>
          <a:xfrm>
            <a:off x="7123867" y="1803083"/>
            <a:ext cx="382667" cy="382667"/>
          </a:xfrm>
          <a:prstGeom prst="roundRect">
            <a:avLst>
              <a:gd name="adj" fmla="val 40011"/>
            </a:avLst>
          </a:prstGeom>
          <a:solidFill>
            <a:srgbClr val="CEE6FD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87625" y="1866840"/>
            <a:ext cx="255151" cy="25515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338161" y="1861542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Credential Breach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80442" y="2229326"/>
            <a:ext cx="578417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Weak or reused VPN credentials exploited, granting initial access.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7483673" y="3003590"/>
            <a:ext cx="510302" cy="2286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11" name="Shape 8"/>
          <p:cNvSpPr/>
          <p:nvPr/>
        </p:nvSpPr>
        <p:spPr>
          <a:xfrm>
            <a:off x="7123867" y="2823686"/>
            <a:ext cx="382667" cy="382667"/>
          </a:xfrm>
          <a:prstGeom prst="roundRect">
            <a:avLst>
              <a:gd name="adj" fmla="val 40011"/>
            </a:avLst>
          </a:prstGeom>
          <a:solidFill>
            <a:srgbClr val="CEE6FD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7625" y="2887444"/>
            <a:ext cx="255151" cy="25515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165783" y="2882146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VPN Access Gained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8165783" y="3249930"/>
            <a:ext cx="578417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Attackers successfully entered the satellite ground control network.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6636425" y="3883343"/>
            <a:ext cx="510302" cy="2286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16" name="Shape 12"/>
          <p:cNvSpPr/>
          <p:nvPr/>
        </p:nvSpPr>
        <p:spPr>
          <a:xfrm>
            <a:off x="7123867" y="3703439"/>
            <a:ext cx="382667" cy="382667"/>
          </a:xfrm>
          <a:prstGeom prst="roundRect">
            <a:avLst>
              <a:gd name="adj" fmla="val 40011"/>
            </a:avLst>
          </a:prstGeom>
          <a:solidFill>
            <a:srgbClr val="CEE6FD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7625" y="3767197"/>
            <a:ext cx="255151" cy="25515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3446026" y="3761899"/>
            <a:ext cx="301859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Admin Console Compromised</a:t>
            </a:r>
            <a:endParaRPr lang="en-US" sz="1650" dirty="0"/>
          </a:p>
        </p:txBody>
      </p:sp>
      <p:sp>
        <p:nvSpPr>
          <p:cNvPr id="19" name="Text 14"/>
          <p:cNvSpPr/>
          <p:nvPr/>
        </p:nvSpPr>
        <p:spPr>
          <a:xfrm>
            <a:off x="680442" y="4129683"/>
            <a:ext cx="578417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Control plane accessed, allowing remote issuance of commands.</a:t>
            </a:r>
            <a:endParaRPr lang="en-US" sz="1300" dirty="0"/>
          </a:p>
        </p:txBody>
      </p:sp>
      <p:sp>
        <p:nvSpPr>
          <p:cNvPr id="20" name="Shape 15"/>
          <p:cNvSpPr/>
          <p:nvPr/>
        </p:nvSpPr>
        <p:spPr>
          <a:xfrm>
            <a:off x="7483673" y="4763095"/>
            <a:ext cx="510302" cy="2286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21" name="Shape 16"/>
          <p:cNvSpPr/>
          <p:nvPr/>
        </p:nvSpPr>
        <p:spPr>
          <a:xfrm>
            <a:off x="7123867" y="4583192"/>
            <a:ext cx="382667" cy="382667"/>
          </a:xfrm>
          <a:prstGeom prst="roundRect">
            <a:avLst>
              <a:gd name="adj" fmla="val 40011"/>
            </a:avLst>
          </a:prstGeom>
          <a:solidFill>
            <a:srgbClr val="CEE6FD"/>
          </a:solidFill>
          <a:ln/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7625" y="4646950"/>
            <a:ext cx="255151" cy="25515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8165783" y="4641652"/>
            <a:ext cx="293572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Malware Deployed (AcidRain)</a:t>
            </a:r>
            <a:endParaRPr lang="en-US" sz="1650" dirty="0"/>
          </a:p>
        </p:txBody>
      </p:sp>
      <p:sp>
        <p:nvSpPr>
          <p:cNvPr id="24" name="Text 18"/>
          <p:cNvSpPr/>
          <p:nvPr/>
        </p:nvSpPr>
        <p:spPr>
          <a:xfrm>
            <a:off x="8165783" y="5009436"/>
            <a:ext cx="578417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Destructive wiper malware sent to thousands of modems.</a:t>
            </a:r>
            <a:endParaRPr lang="en-US" sz="1300" dirty="0"/>
          </a:p>
        </p:txBody>
      </p:sp>
      <p:sp>
        <p:nvSpPr>
          <p:cNvPr id="25" name="Shape 19"/>
          <p:cNvSpPr/>
          <p:nvPr/>
        </p:nvSpPr>
        <p:spPr>
          <a:xfrm>
            <a:off x="6636425" y="5642848"/>
            <a:ext cx="510302" cy="2286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26" name="Shape 20"/>
          <p:cNvSpPr/>
          <p:nvPr/>
        </p:nvSpPr>
        <p:spPr>
          <a:xfrm>
            <a:off x="7123867" y="5462945"/>
            <a:ext cx="382667" cy="382667"/>
          </a:xfrm>
          <a:prstGeom prst="roundRect">
            <a:avLst>
              <a:gd name="adj" fmla="val 40011"/>
            </a:avLst>
          </a:prstGeom>
          <a:solidFill>
            <a:srgbClr val="CEE6FD"/>
          </a:solidFill>
          <a:ln/>
        </p:spPr>
      </p:sp>
      <p:pic>
        <p:nvPicPr>
          <p:cNvPr id="27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7625" y="5526703"/>
            <a:ext cx="255151" cy="255151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4338161" y="5521404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Terminal Destruction</a:t>
            </a:r>
            <a:endParaRPr lang="en-US" sz="1650" dirty="0"/>
          </a:p>
        </p:txBody>
      </p:sp>
      <p:sp>
        <p:nvSpPr>
          <p:cNvPr id="29" name="Text 22"/>
          <p:cNvSpPr/>
          <p:nvPr/>
        </p:nvSpPr>
        <p:spPr>
          <a:xfrm>
            <a:off x="680442" y="5889188"/>
            <a:ext cx="578417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Over 5,800 modems wiped and rendered permanently offline.</a:t>
            </a:r>
            <a:endParaRPr lang="en-US" sz="1300" dirty="0"/>
          </a:p>
        </p:txBody>
      </p:sp>
      <p:sp>
        <p:nvSpPr>
          <p:cNvPr id="30" name="Shape 23"/>
          <p:cNvSpPr/>
          <p:nvPr/>
        </p:nvSpPr>
        <p:spPr>
          <a:xfrm>
            <a:off x="7483673" y="6522601"/>
            <a:ext cx="510302" cy="2286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</p:sp>
      <p:sp>
        <p:nvSpPr>
          <p:cNvPr id="31" name="Shape 24"/>
          <p:cNvSpPr/>
          <p:nvPr/>
        </p:nvSpPr>
        <p:spPr>
          <a:xfrm>
            <a:off x="7123867" y="6342698"/>
            <a:ext cx="382667" cy="382667"/>
          </a:xfrm>
          <a:prstGeom prst="roundRect">
            <a:avLst>
              <a:gd name="adj" fmla="val 40011"/>
            </a:avLst>
          </a:prstGeom>
          <a:solidFill>
            <a:srgbClr val="CEE6FD"/>
          </a:solidFill>
          <a:ln/>
        </p:spPr>
      </p:sp>
      <p:pic>
        <p:nvPicPr>
          <p:cNvPr id="32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7625" y="6406455"/>
            <a:ext cx="255151" cy="255151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8165783" y="6401157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Cascading Outages</a:t>
            </a:r>
            <a:endParaRPr lang="en-US" sz="1650" dirty="0"/>
          </a:p>
        </p:txBody>
      </p:sp>
      <p:sp>
        <p:nvSpPr>
          <p:cNvPr id="34" name="Text 26"/>
          <p:cNvSpPr/>
          <p:nvPr/>
        </p:nvSpPr>
        <p:spPr>
          <a:xfrm>
            <a:off x="8165783" y="6768941"/>
            <a:ext cx="578417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Widespread disruption across European power grids and wind farms.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2025-11-14T22:07:28Z</dcterms:created>
  <dcterms:modified xsi:type="dcterms:W3CDTF">2025-11-14T22:07:28Z</dcterms:modified>
</cp:coreProperties>
</file>